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Thin"/>
      <p:regular r:id="rId30"/>
      <p:bold r:id="rId31"/>
      <p:italic r:id="rId32"/>
      <p:boldItalic r:id="rId33"/>
    </p:embeddedFont>
    <p:embeddedFont>
      <p:font typeface="Roboto Black"/>
      <p:bold r:id="rId34"/>
      <p:boldItalic r:id="rId35"/>
    </p:embeddedFont>
    <p:embeddedFont>
      <p:font typeface="Roboto Medium"/>
      <p:regular r:id="rId36"/>
      <p:bold r:id="rId37"/>
      <p:italic r:id="rId38"/>
      <p:boldItalic r:id="rId39"/>
    </p:embeddedFont>
    <p:embeddedFont>
      <p:font typeface="Roboto"/>
      <p:regular r:id="rId40"/>
      <p:bold r:id="rId41"/>
      <p:italic r:id="rId42"/>
      <p:boldItalic r:id="rId43"/>
    </p:embeddedFont>
    <p:embeddedFont>
      <p:font typeface="Roboto Ligh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432C50-4A96-465F-BDCF-8DE29C8C4429}">
  <a:tblStyle styleId="{A4432C50-4A96-465F-BDCF-8DE29C8C442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RobotoLight-regular.fntdata"/><Relationship Id="rId43" Type="http://schemas.openxmlformats.org/officeDocument/2006/relationships/font" Target="fonts/Roboto-boldItalic.fntdata"/><Relationship Id="rId46" Type="http://schemas.openxmlformats.org/officeDocument/2006/relationships/font" Target="fonts/RobotoLight-italic.fntdata"/><Relationship Id="rId45" Type="http://schemas.openxmlformats.org/officeDocument/2006/relationships/font" Target="fonts/Roboto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7" Type="http://schemas.openxmlformats.org/officeDocument/2006/relationships/font" Target="fonts/RobotoLigh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bold.fntdata"/><Relationship Id="rId30" Type="http://schemas.openxmlformats.org/officeDocument/2006/relationships/font" Target="fonts/RobotoThin-regular.fntdata"/><Relationship Id="rId33" Type="http://schemas.openxmlformats.org/officeDocument/2006/relationships/font" Target="fonts/RobotoThin-boldItalic.fntdata"/><Relationship Id="rId32" Type="http://schemas.openxmlformats.org/officeDocument/2006/relationships/font" Target="fonts/RobotoThin-italic.fntdata"/><Relationship Id="rId35" Type="http://schemas.openxmlformats.org/officeDocument/2006/relationships/font" Target="fonts/RobotoBlack-boldItalic.fntdata"/><Relationship Id="rId34" Type="http://schemas.openxmlformats.org/officeDocument/2006/relationships/font" Target="fonts/RobotoBlack-bold.fntdata"/><Relationship Id="rId37" Type="http://schemas.openxmlformats.org/officeDocument/2006/relationships/font" Target="fonts/RobotoMedium-bold.fntdata"/><Relationship Id="rId36" Type="http://schemas.openxmlformats.org/officeDocument/2006/relationships/font" Target="fonts/RobotoMedium-regular.fntdata"/><Relationship Id="rId39" Type="http://schemas.openxmlformats.org/officeDocument/2006/relationships/font" Target="fonts/RobotoMedium-boldItalic.fntdata"/><Relationship Id="rId38" Type="http://schemas.openxmlformats.org/officeDocument/2006/relationships/font" Target="fonts/RobotoMedium-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1148eda1d3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1148eda1d3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3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2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5.png"/><Relationship Id="rId4"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2.png"/><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2.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3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33.png"/><Relationship Id="rId6" Type="http://schemas.openxmlformats.org/officeDocument/2006/relationships/image" Target="../media/image3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1.png"/><Relationship Id="rId4" Type="http://schemas.openxmlformats.org/officeDocument/2006/relationships/image" Target="../media/image38.png"/><Relationship Id="rId5" Type="http://schemas.openxmlformats.org/officeDocument/2006/relationships/image" Target="../media/image3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45.png"/><Relationship Id="rId4" Type="http://schemas.openxmlformats.org/officeDocument/2006/relationships/image" Target="../media/image41.png"/><Relationship Id="rId5" Type="http://schemas.openxmlformats.org/officeDocument/2006/relationships/image" Target="../media/image43.png"/><Relationship Id="rId6" Type="http://schemas.openxmlformats.org/officeDocument/2006/relationships/image" Target="../media/image4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49.png"/><Relationship Id="rId4" Type="http://schemas.openxmlformats.org/officeDocument/2006/relationships/image" Target="../media/image47.png"/><Relationship Id="rId5" Type="http://schemas.openxmlformats.org/officeDocument/2006/relationships/image" Target="../media/image5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62.png"/><Relationship Id="rId6" Type="http://schemas.openxmlformats.org/officeDocument/2006/relationships/image" Target="../media/image55.png"/><Relationship Id="rId7" Type="http://schemas.openxmlformats.org/officeDocument/2006/relationships/image" Target="../media/image5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60.png"/><Relationship Id="rId4" Type="http://schemas.openxmlformats.org/officeDocument/2006/relationships/image" Target="../media/image56.png"/><Relationship Id="rId5" Type="http://schemas.openxmlformats.org/officeDocument/2006/relationships/image" Target="../media/image58.png"/><Relationship Id="rId6" Type="http://schemas.openxmlformats.org/officeDocument/2006/relationships/image" Target="../media/image65.png"/><Relationship Id="rId7" Type="http://schemas.openxmlformats.org/officeDocument/2006/relationships/image" Target="../media/image6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64.png"/><Relationship Id="rId4" Type="http://schemas.openxmlformats.org/officeDocument/2006/relationships/image" Target="../media/image59.png"/><Relationship Id="rId5" Type="http://schemas.openxmlformats.org/officeDocument/2006/relationships/image" Target="../media/image6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5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66.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7.png"/><Relationship Id="rId3" Type="http://schemas.openxmlformats.org/officeDocument/2006/relationships/image" Target="../media/image76.png"/><Relationship Id="rId4" Type="http://schemas.openxmlformats.org/officeDocument/2006/relationships/image" Target="../media/image74.png"/><Relationship Id="rId5" Type="http://schemas.openxmlformats.org/officeDocument/2006/relationships/image" Target="../media/image81.png"/><Relationship Id="rId6" Type="http://schemas.openxmlformats.org/officeDocument/2006/relationships/image" Target="../media/image78.png"/><Relationship Id="rId7" Type="http://schemas.openxmlformats.org/officeDocument/2006/relationships/image" Target="../media/image75.png"/><Relationship Id="rId8" Type="http://schemas.openxmlformats.org/officeDocument/2006/relationships/image" Target="../media/image7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80.png"/><Relationship Id="rId4" Type="http://schemas.openxmlformats.org/officeDocument/2006/relationships/image" Target="../media/image90.png"/><Relationship Id="rId5" Type="http://schemas.openxmlformats.org/officeDocument/2006/relationships/image" Target="../media/image87.png"/><Relationship Id="rId6" Type="http://schemas.openxmlformats.org/officeDocument/2006/relationships/image" Target="../media/image8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 Id="rId3"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95.png"/><Relationship Id="rId5" Type="http://schemas.openxmlformats.org/officeDocument/2006/relationships/image" Target="../media/image86.png"/><Relationship Id="rId6" Type="http://schemas.openxmlformats.org/officeDocument/2006/relationships/image" Target="../media/image88.png"/><Relationship Id="rId7" Type="http://schemas.openxmlformats.org/officeDocument/2006/relationships/image" Target="../media/image92.png"/><Relationship Id="rId8" Type="http://schemas.openxmlformats.org/officeDocument/2006/relationships/image" Target="../media/image9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png"/><Relationship Id="rId3" Type="http://schemas.openxmlformats.org/officeDocument/2006/relationships/image" Target="../media/image97.png"/><Relationship Id="rId4" Type="http://schemas.openxmlformats.org/officeDocument/2006/relationships/image" Target="../media/image89.png"/><Relationship Id="rId9" Type="http://schemas.openxmlformats.org/officeDocument/2006/relationships/image" Target="../media/image99.png"/><Relationship Id="rId5" Type="http://schemas.openxmlformats.org/officeDocument/2006/relationships/image" Target="../media/image96.png"/><Relationship Id="rId6" Type="http://schemas.openxmlformats.org/officeDocument/2006/relationships/image" Target="../media/image93.png"/><Relationship Id="rId7" Type="http://schemas.openxmlformats.org/officeDocument/2006/relationships/image" Target="../media/image91.png"/><Relationship Id="rId8" Type="http://schemas.openxmlformats.org/officeDocument/2006/relationships/image" Target="../media/image10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3.png"/><Relationship Id="rId3" Type="http://schemas.openxmlformats.org/officeDocument/2006/relationships/image" Target="../media/image10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 Id="rId3" Type="http://schemas.openxmlformats.org/officeDocument/2006/relationships/image" Target="../media/image10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png"/><Relationship Id="rId3" Type="http://schemas.openxmlformats.org/officeDocument/2006/relationships/image" Target="../media/image11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7.png"/><Relationship Id="rId4" Type="http://schemas.openxmlformats.org/officeDocument/2006/relationships/image" Target="../media/image1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8.png"/><Relationship Id="rId4" Type="http://schemas.openxmlformats.org/officeDocument/2006/relationships/image" Target="../media/image1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8.png"/><Relationship Id="rId4" Type="http://schemas.openxmlformats.org/officeDocument/2006/relationships/image" Target="../media/image1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8.png"/><Relationship Id="rId4" Type="http://schemas.openxmlformats.org/officeDocument/2006/relationships/image" Target="../media/image1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8.png"/><Relationship Id="rId4" Type="http://schemas.openxmlformats.org/officeDocument/2006/relationships/image" Target="../media/image1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6.png"/><Relationship Id="rId4" Type="http://schemas.openxmlformats.org/officeDocument/2006/relationships/image" Target="../media/image10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3.png"/><Relationship Id="rId4" Type="http://schemas.openxmlformats.org/officeDocument/2006/relationships/image" Target="../media/image10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[Remote Code Execution.]</a:t>
            </a:r>
            <a:endParaRPr/>
          </a:p>
        </p:txBody>
      </p:sp>
      <p:sp>
        <p:nvSpPr>
          <p:cNvPr id="1137" name="Google Shape;1137;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8" name="Google Shape;1138;p63"/>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3"/>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How did you exploit the vulnerability? Which tool (Nmap, etc.) or techniques (XSS, etc.) did you use?</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40" name="Google Shape;1140;p63"/>
          <p:cNvGrpSpPr/>
          <p:nvPr/>
        </p:nvGrpSpPr>
        <p:grpSpPr>
          <a:xfrm>
            <a:off x="457181" y="887903"/>
            <a:ext cx="533372" cy="533480"/>
            <a:chOff x="457200" y="1378813"/>
            <a:chExt cx="695400" cy="695450"/>
          </a:xfrm>
        </p:grpSpPr>
        <p:sp>
          <p:nvSpPr>
            <p:cNvPr id="1141" name="Google Shape;1141;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42" name="Google Shape;1142;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 name="Google Shape;1143;p63"/>
          <p:cNvGrpSpPr/>
          <p:nvPr/>
        </p:nvGrpSpPr>
        <p:grpSpPr>
          <a:xfrm>
            <a:off x="3228956" y="887903"/>
            <a:ext cx="533372" cy="533480"/>
            <a:chOff x="457200" y="1378813"/>
            <a:chExt cx="695400" cy="695450"/>
          </a:xfrm>
        </p:grpSpPr>
        <p:sp>
          <p:nvSpPr>
            <p:cNvPr id="1144" name="Google Shape;1144;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6" name="Google Shape;1146;p63"/>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3"/>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What did the exploit achieve? For example: Did it grant you a user shell, root access, etc.?</a:t>
            </a:r>
            <a:endParaRPr sz="1200">
              <a:latin typeface="Roboto"/>
              <a:ea typeface="Roboto"/>
              <a:cs typeface="Roboto"/>
              <a:sym typeface="Roboto"/>
            </a:endParaRPr>
          </a:p>
        </p:txBody>
      </p:sp>
      <p:grpSp>
        <p:nvGrpSpPr>
          <p:cNvPr id="1148" name="Google Shape;1148;p63"/>
          <p:cNvGrpSpPr/>
          <p:nvPr/>
        </p:nvGrpSpPr>
        <p:grpSpPr>
          <a:xfrm>
            <a:off x="6134081" y="888653"/>
            <a:ext cx="533372" cy="533480"/>
            <a:chOff x="457200" y="1378813"/>
            <a:chExt cx="695400" cy="695450"/>
          </a:xfrm>
        </p:grpSpPr>
        <p:sp>
          <p:nvSpPr>
            <p:cNvPr id="1149" name="Google Shape;1149;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50" name="Google Shape;1150;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1" name="Google Shape;1151;p63"/>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3"/>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[INSERT: screenshot or command output illustrating the exploit.]</a:t>
            </a:r>
            <a:endParaRPr sz="1200">
              <a:latin typeface="Roboto"/>
              <a:ea typeface="Roboto"/>
              <a:cs typeface="Roboto"/>
              <a:sym typeface="Roboto"/>
            </a:endParaRPr>
          </a:p>
        </p:txBody>
      </p:sp>
      <p:pic>
        <p:nvPicPr>
          <p:cNvPr id="1153" name="Google Shape;1153;p63"/>
          <p:cNvPicPr preferRelativeResize="0"/>
          <p:nvPr/>
        </p:nvPicPr>
        <p:blipFill>
          <a:blip r:embed="rId3">
            <a:alphaModFix/>
          </a:blip>
          <a:stretch>
            <a:fillRect/>
          </a:stretch>
        </p:blipFill>
        <p:spPr>
          <a:xfrm>
            <a:off x="12300" y="1686690"/>
            <a:ext cx="9144002" cy="3229971"/>
          </a:xfrm>
          <a:prstGeom prst="rect">
            <a:avLst/>
          </a:prstGeom>
          <a:noFill/>
          <a:ln>
            <a:noFill/>
          </a:ln>
        </p:spPr>
      </p:pic>
      <p:pic>
        <p:nvPicPr>
          <p:cNvPr id="1154" name="Google Shape;1154;p63"/>
          <p:cNvPicPr preferRelativeResize="0"/>
          <p:nvPr/>
        </p:nvPicPr>
        <p:blipFill>
          <a:blip r:embed="rId4">
            <a:alphaModFix/>
          </a:blip>
          <a:stretch>
            <a:fillRect/>
          </a:stretch>
        </p:blipFill>
        <p:spPr>
          <a:xfrm>
            <a:off x="152400" y="686100"/>
            <a:ext cx="8991601" cy="381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pic>
        <p:nvPicPr>
          <p:cNvPr id="1159" name="Google Shape;1159;p64"/>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60" name="Google Shape;1160;p64"/>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61" name="Google Shape;1161;p6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67" name="Google Shape;1167;p65"/>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indent="0" lvl="0" marL="0" rtl="0" algn="r">
              <a:spcBef>
                <a:spcPts val="600"/>
              </a:spcBef>
              <a:spcAft>
                <a:spcPts val="600"/>
              </a:spcAft>
              <a:buNone/>
            </a:pPr>
            <a:r>
              <a:t/>
            </a:r>
            <a:endParaRPr sz="1200"/>
          </a:p>
        </p:txBody>
      </p:sp>
      <p:sp>
        <p:nvSpPr>
          <p:cNvPr id="1168" name="Google Shape;1168;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9" name="Google Shape;1169;p65"/>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Include a screenshot of Kibana logs depicting the port scan. </a:t>
            </a:r>
            <a:endParaRPr>
              <a:latin typeface="Roboto"/>
              <a:ea typeface="Roboto"/>
              <a:cs typeface="Roboto"/>
              <a:sym typeface="Roboto"/>
            </a:endParaRPr>
          </a:p>
        </p:txBody>
      </p:sp>
      <p:sp>
        <p:nvSpPr>
          <p:cNvPr id="1170" name="Google Shape;1170;p65"/>
          <p:cNvSpPr txBox="1"/>
          <p:nvPr>
            <p:ph idx="1" type="subTitle"/>
          </p:nvPr>
        </p:nvSpPr>
        <p:spPr>
          <a:xfrm>
            <a:off x="3712025" y="675975"/>
            <a:ext cx="49110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What time did the port scan occur?</a:t>
            </a:r>
            <a:endParaRPr sz="1200"/>
          </a:p>
          <a:p>
            <a:pPr indent="-167640" lvl="0" marL="320040" rtl="0" algn="l">
              <a:spcBef>
                <a:spcPts val="0"/>
              </a:spcBef>
              <a:spcAft>
                <a:spcPts val="0"/>
              </a:spcAft>
              <a:buSzPts val="1200"/>
              <a:buChar char="●"/>
            </a:pPr>
            <a:r>
              <a:rPr lang="en" sz="1200"/>
              <a:t>How many packets were sent, and from which IP?</a:t>
            </a:r>
            <a:endParaRPr sz="1200"/>
          </a:p>
          <a:p>
            <a:pPr indent="-167640" lvl="0" marL="320040" rtl="0" algn="l">
              <a:spcBef>
                <a:spcPts val="0"/>
              </a:spcBef>
              <a:spcAft>
                <a:spcPts val="0"/>
              </a:spcAft>
              <a:buSzPts val="1200"/>
              <a:buChar char="●"/>
            </a:pPr>
            <a:r>
              <a:rPr lang="en" sz="1200"/>
              <a:t>What indicates that this was a port scan?</a:t>
            </a:r>
            <a:endParaRPr sz="1200"/>
          </a:p>
        </p:txBody>
      </p:sp>
      <p:pic>
        <p:nvPicPr>
          <p:cNvPr id="1171" name="Google Shape;1171;p65"/>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172" name="Google Shape;1172;p65"/>
          <p:cNvPicPr preferRelativeResize="0"/>
          <p:nvPr/>
        </p:nvPicPr>
        <p:blipFill>
          <a:blip r:embed="rId4">
            <a:alphaModFix/>
          </a:blip>
          <a:stretch>
            <a:fillRect/>
          </a:stretch>
        </p:blipFill>
        <p:spPr>
          <a:xfrm>
            <a:off x="-12300" y="765300"/>
            <a:ext cx="9144000" cy="4323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8" name="Google Shape;1178;p66"/>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indent="0" lvl="0" marL="0" rtl="0" algn="r">
              <a:spcBef>
                <a:spcPts val="600"/>
              </a:spcBef>
              <a:spcAft>
                <a:spcPts val="600"/>
              </a:spcAft>
              <a:buNone/>
            </a:pPr>
            <a:r>
              <a:t/>
            </a:r>
            <a:endParaRPr sz="1200"/>
          </a:p>
        </p:txBody>
      </p:sp>
      <p:sp>
        <p:nvSpPr>
          <p:cNvPr id="1179" name="Google Shape;1179;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0" name="Google Shape;1180;p66"/>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request for the hidden directory. </a:t>
            </a:r>
            <a:endParaRPr>
              <a:latin typeface="Roboto"/>
              <a:ea typeface="Roboto"/>
              <a:cs typeface="Roboto"/>
              <a:sym typeface="Roboto"/>
            </a:endParaRPr>
          </a:p>
        </p:txBody>
      </p:sp>
      <p:sp>
        <p:nvSpPr>
          <p:cNvPr id="1181" name="Google Shape;1181;p66"/>
          <p:cNvSpPr txBox="1"/>
          <p:nvPr>
            <p:ph idx="1" type="subTitle"/>
          </p:nvPr>
        </p:nvSpPr>
        <p:spPr>
          <a:xfrm>
            <a:off x="3663050" y="74130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What time did the request occur? How many requests were made?</a:t>
            </a:r>
            <a:endParaRPr sz="1200"/>
          </a:p>
          <a:p>
            <a:pPr indent="-167640" lvl="0" marL="320040" rtl="0" algn="l">
              <a:spcBef>
                <a:spcPts val="0"/>
              </a:spcBef>
              <a:spcAft>
                <a:spcPts val="0"/>
              </a:spcAft>
              <a:buSzPts val="1200"/>
              <a:buChar char="●"/>
            </a:pPr>
            <a:r>
              <a:rPr lang="en" sz="1200"/>
              <a:t>Which files were requested? What did they contain?</a:t>
            </a:r>
            <a:endParaRPr sz="1200"/>
          </a:p>
        </p:txBody>
      </p:sp>
      <p:pic>
        <p:nvPicPr>
          <p:cNvPr id="1182" name="Google Shape;1182;p66"/>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183" name="Google Shape;1183;p66"/>
          <p:cNvPicPr preferRelativeResize="0"/>
          <p:nvPr/>
        </p:nvPicPr>
        <p:blipFill>
          <a:blip r:embed="rId4">
            <a:alphaModFix/>
          </a:blip>
          <a:stretch>
            <a:fillRect/>
          </a:stretch>
        </p:blipFill>
        <p:spPr>
          <a:xfrm>
            <a:off x="0" y="675975"/>
            <a:ext cx="9144001" cy="42531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89" name="Google Shape;1189;p67"/>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indent="0" lvl="0" marL="0" rtl="0" algn="r">
              <a:spcBef>
                <a:spcPts val="600"/>
              </a:spcBef>
              <a:spcAft>
                <a:spcPts val="600"/>
              </a:spcAft>
              <a:buNone/>
            </a:pPr>
            <a:r>
              <a:t/>
            </a:r>
            <a:endParaRPr sz="1200"/>
          </a:p>
        </p:txBody>
      </p:sp>
      <p:sp>
        <p:nvSpPr>
          <p:cNvPr id="1190" name="Google Shape;1190;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1" name="Google Shape;1191;p67"/>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brute force attack.  </a:t>
            </a:r>
            <a:endParaRPr>
              <a:latin typeface="Roboto"/>
              <a:ea typeface="Roboto"/>
              <a:cs typeface="Roboto"/>
              <a:sym typeface="Roboto"/>
            </a:endParaRPr>
          </a:p>
        </p:txBody>
      </p:sp>
      <p:sp>
        <p:nvSpPr>
          <p:cNvPr id="1192" name="Google Shape;1192;p67"/>
          <p:cNvSpPr txBox="1"/>
          <p:nvPr>
            <p:ph idx="1" type="subTitle"/>
          </p:nvPr>
        </p:nvSpPr>
        <p:spPr>
          <a:xfrm>
            <a:off x="3663050" y="74130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How many requests were made in the attack?</a:t>
            </a:r>
            <a:endParaRPr sz="1200"/>
          </a:p>
          <a:p>
            <a:pPr indent="-167640" lvl="0" marL="320040" rtl="0" algn="l">
              <a:spcBef>
                <a:spcPts val="0"/>
              </a:spcBef>
              <a:spcAft>
                <a:spcPts val="0"/>
              </a:spcAft>
              <a:buSzPts val="1200"/>
              <a:buChar char="●"/>
            </a:pPr>
            <a:r>
              <a:rPr lang="en" sz="1200"/>
              <a:t>How many requests had been made before the attacker </a:t>
            </a:r>
            <a:br>
              <a:rPr lang="en" sz="1200"/>
            </a:br>
            <a:r>
              <a:rPr lang="en" sz="1200"/>
              <a:t>discovered the password?</a:t>
            </a:r>
            <a:endParaRPr sz="1200"/>
          </a:p>
        </p:txBody>
      </p:sp>
      <p:pic>
        <p:nvPicPr>
          <p:cNvPr id="1193" name="Google Shape;1193;p67"/>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194" name="Google Shape;1194;p67"/>
          <p:cNvPicPr preferRelativeResize="0"/>
          <p:nvPr/>
        </p:nvPicPr>
        <p:blipFill>
          <a:blip r:embed="rId4">
            <a:alphaModFix/>
          </a:blip>
          <a:stretch>
            <a:fillRect/>
          </a:stretch>
        </p:blipFill>
        <p:spPr>
          <a:xfrm>
            <a:off x="152400" y="675975"/>
            <a:ext cx="9143999" cy="4467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00" name="Google Shape;1200;p68"/>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indent="0" lvl="0" marL="0" rtl="0" algn="r">
              <a:spcBef>
                <a:spcPts val="600"/>
              </a:spcBef>
              <a:spcAft>
                <a:spcPts val="600"/>
              </a:spcAft>
              <a:buNone/>
            </a:pPr>
            <a:r>
              <a:t/>
            </a:r>
            <a:endParaRPr sz="1200"/>
          </a:p>
        </p:txBody>
      </p:sp>
      <p:sp>
        <p:nvSpPr>
          <p:cNvPr id="1201" name="Google Shape;1201;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2" name="Google Shape;1202;p68"/>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Add a screenshot of Kibana logs depicting the WebDAV connection.  </a:t>
            </a:r>
            <a:endParaRPr>
              <a:latin typeface="Roboto"/>
              <a:ea typeface="Roboto"/>
              <a:cs typeface="Roboto"/>
              <a:sym typeface="Roboto"/>
            </a:endParaRPr>
          </a:p>
        </p:txBody>
      </p:sp>
      <p:sp>
        <p:nvSpPr>
          <p:cNvPr id="1203" name="Google Shape;1203;p68"/>
          <p:cNvSpPr txBox="1"/>
          <p:nvPr>
            <p:ph idx="1" type="subTitle"/>
          </p:nvPr>
        </p:nvSpPr>
        <p:spPr>
          <a:xfrm>
            <a:off x="3663050" y="741300"/>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How many requests were made to this directory?</a:t>
            </a:r>
            <a:endParaRPr sz="1200"/>
          </a:p>
          <a:p>
            <a:pPr indent="-167640" lvl="0" marL="320040" rtl="0" algn="l">
              <a:spcBef>
                <a:spcPts val="0"/>
              </a:spcBef>
              <a:spcAft>
                <a:spcPts val="0"/>
              </a:spcAft>
              <a:buSzPts val="1200"/>
              <a:buChar char="●"/>
            </a:pPr>
            <a:r>
              <a:rPr lang="en" sz="1200"/>
              <a:t>Which files were requested?</a:t>
            </a:r>
            <a:endParaRPr sz="1200"/>
          </a:p>
        </p:txBody>
      </p:sp>
      <p:pic>
        <p:nvPicPr>
          <p:cNvPr id="1204" name="Google Shape;1204;p68"/>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205" name="Google Shape;1205;p68"/>
          <p:cNvPicPr preferRelativeResize="0"/>
          <p:nvPr/>
        </p:nvPicPr>
        <p:blipFill>
          <a:blip r:embed="rId4">
            <a:alphaModFix/>
          </a:blip>
          <a:stretch>
            <a:fillRect/>
          </a:stretch>
        </p:blipFill>
        <p:spPr>
          <a:xfrm>
            <a:off x="0" y="632050"/>
            <a:ext cx="9144002" cy="42017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pic>
        <p:nvPicPr>
          <p:cNvPr id="1210" name="Google Shape;1210;p69"/>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11" name="Google Shape;1211;p69"/>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12" name="Google Shape;1212;p6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18" name="Google Shape;1218;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9" name="Google Shape;1219;p70"/>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Alarm upon incoming </a:t>
            </a:r>
            <a:r>
              <a:rPr lang="en" sz="1400"/>
              <a:t>trafficking to destination ports are not normal. (80, 443, 22, etc).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Threshold: </a:t>
            </a:r>
            <a:endParaRPr sz="1400"/>
          </a:p>
          <a:p>
            <a:pPr indent="0" lvl="0" marL="0" rtl="0" algn="l">
              <a:spcBef>
                <a:spcPts val="0"/>
              </a:spcBef>
              <a:spcAft>
                <a:spcPts val="0"/>
              </a:spcAft>
              <a:buNone/>
            </a:pPr>
            <a:r>
              <a:rPr lang="en" sz="1400"/>
              <a:t>Roughly 10-20 per hour. The odd packet to a strange port might be concerning, but traffic to many strange ports should alert the SOC. </a:t>
            </a:r>
            <a:r>
              <a:rPr lang="en" sz="1400"/>
              <a:t> </a:t>
            </a:r>
            <a:endParaRPr sz="1400"/>
          </a:p>
        </p:txBody>
      </p:sp>
      <p:sp>
        <p:nvSpPr>
          <p:cNvPr id="1220" name="Google Shape;1220;p70"/>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Recommended configurations changes to mitigate port scans: </a:t>
            </a:r>
            <a:endParaRPr sz="1400"/>
          </a:p>
          <a:p>
            <a:pPr indent="0" lvl="0" marL="0" rtl="0" algn="l">
              <a:spcBef>
                <a:spcPts val="0"/>
              </a:spcBef>
              <a:spcAft>
                <a:spcPts val="0"/>
              </a:spcAft>
              <a:buNone/>
            </a:pPr>
            <a:r>
              <a:rPr lang="en" sz="1400"/>
              <a:t>Deny all traffic on ports not required for the normal operations. Close the ports on the gateway/firewall.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required command lines: Configure the gateway/firewall to close all ports, then open only the ports that are required. </a:t>
            </a:r>
            <a:endParaRPr sz="1400"/>
          </a:p>
          <a:p>
            <a:pPr indent="0" lvl="0" marL="0" rtl="0" algn="l">
              <a:spcBef>
                <a:spcPts val="0"/>
              </a:spcBef>
              <a:spcAft>
                <a:spcPts val="0"/>
              </a:spcAft>
              <a:buNone/>
            </a:pPr>
            <a:r>
              <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26" name="Google Shape;1226;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7" name="Google Shape;1227;p71"/>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Trigger alarm upon HTTP GET requests to /company_folders/secret_folder from a source IP that is not internal or otherwise approved.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Threshold: </a:t>
            </a:r>
            <a:endParaRPr sz="1400"/>
          </a:p>
          <a:p>
            <a:pPr indent="0" lvl="0" marL="0" rtl="0" algn="l">
              <a:spcBef>
                <a:spcPts val="0"/>
              </a:spcBef>
              <a:spcAft>
                <a:spcPts val="0"/>
              </a:spcAft>
              <a:buNone/>
            </a:pPr>
            <a:r>
              <a:rPr lang="en" sz="1400"/>
              <a:t>Any requests from unauthorized sources are in question, thus 1. Only insiders should be aware that the secret folder exists. </a:t>
            </a:r>
            <a:endParaRPr sz="1400"/>
          </a:p>
        </p:txBody>
      </p:sp>
      <p:sp>
        <p:nvSpPr>
          <p:cNvPr id="1228" name="Google Shape;1228;p71"/>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Recommended </a:t>
            </a:r>
            <a:r>
              <a:rPr lang="en" sz="1400"/>
              <a:t>configurations</a:t>
            </a:r>
            <a:r>
              <a:rPr lang="en" sz="1400"/>
              <a:t> changes to block unwanted access: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Deny all request from unknown IP addresses.</a:t>
            </a:r>
            <a:endParaRPr sz="1400"/>
          </a:p>
          <a:p>
            <a:pPr indent="0" lvl="0" marL="0" rtl="0" algn="l">
              <a:spcBef>
                <a:spcPts val="0"/>
              </a:spcBef>
              <a:spcAft>
                <a:spcPts val="0"/>
              </a:spcAft>
              <a:buNone/>
            </a:pPr>
            <a:r>
              <a:rPr lang="en" sz="1400"/>
              <a:t>Remove confidential files from servers that are open to public internet.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Command to remove the directory: </a:t>
            </a:r>
            <a:endParaRPr sz="1400"/>
          </a:p>
          <a:p>
            <a:pPr indent="0" lvl="0" marL="0" rtl="0" algn="l">
              <a:spcBef>
                <a:spcPts val="0"/>
              </a:spcBef>
              <a:spcAft>
                <a:spcPts val="0"/>
              </a:spcAft>
              <a:buNone/>
            </a:pPr>
            <a:r>
              <a:rPr lang="en" sz="1400"/>
              <a:t>rmdir -r &lt;hidden folder path&gt;</a:t>
            </a:r>
            <a:endParaRPr sz="1400"/>
          </a:p>
          <a:p>
            <a:pPr indent="0" lvl="0" marL="0" rtl="0" algn="l">
              <a:spcBef>
                <a:spcPts val="0"/>
              </a:spcBef>
              <a:spcAft>
                <a:spcPts val="0"/>
              </a:spcAft>
              <a:buNone/>
            </a:pPr>
            <a:r>
              <a:rPr lang="en" sz="1400"/>
              <a:t>Implement 2 FA to access the folder.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34" name="Google Shape;1234;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5" name="Google Shape;1235;p72"/>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Trigger alert upon many 401 errors on the URL that includes /secret_folder/</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Trigger alert upon requests from user. Agent = Hydra and other similar tools.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Threshold: </a:t>
            </a:r>
            <a:endParaRPr sz="1400"/>
          </a:p>
          <a:p>
            <a:pPr indent="0" lvl="0" marL="0" rtl="0" algn="l">
              <a:spcBef>
                <a:spcPts val="0"/>
              </a:spcBef>
              <a:spcAft>
                <a:spcPts val="0"/>
              </a:spcAft>
              <a:buNone/>
            </a:pPr>
            <a:r>
              <a:rPr lang="en" sz="1400"/>
              <a:t>25 failed login attempts over one hour. </a:t>
            </a:r>
            <a:endParaRPr sz="1400"/>
          </a:p>
          <a:p>
            <a:pPr indent="0" lvl="0" marL="0" rtl="0" algn="l">
              <a:spcBef>
                <a:spcPts val="0"/>
              </a:spcBef>
              <a:spcAft>
                <a:spcPts val="0"/>
              </a:spcAft>
              <a:buNone/>
            </a:pPr>
            <a:r>
              <a:rPr lang="en" sz="1400"/>
              <a:t>Dependant on webdav usage. More users, more failed logins. </a:t>
            </a:r>
            <a:endParaRPr sz="1400"/>
          </a:p>
          <a:p>
            <a:pPr indent="0" lvl="0" marL="0" rtl="0" algn="l">
              <a:spcBef>
                <a:spcPts val="0"/>
              </a:spcBef>
              <a:spcAft>
                <a:spcPts val="0"/>
              </a:spcAft>
              <a:buNone/>
            </a:pPr>
            <a:r>
              <a:rPr lang="en" sz="1400"/>
              <a:t>Small company: 5 </a:t>
            </a:r>
            <a:endParaRPr sz="1400"/>
          </a:p>
          <a:p>
            <a:pPr indent="0" lvl="0" marL="0" rtl="0" algn="l">
              <a:spcBef>
                <a:spcPts val="0"/>
              </a:spcBef>
              <a:spcAft>
                <a:spcPts val="0"/>
              </a:spcAft>
              <a:buNone/>
            </a:pPr>
            <a:r>
              <a:rPr lang="en" sz="1400"/>
              <a:t>Medium business: 25</a:t>
            </a:r>
            <a:endParaRPr sz="1400"/>
          </a:p>
          <a:p>
            <a:pPr indent="0" lvl="0" marL="0" rtl="0" algn="l">
              <a:spcBef>
                <a:spcPts val="0"/>
              </a:spcBef>
              <a:spcAft>
                <a:spcPts val="0"/>
              </a:spcAft>
              <a:buNone/>
            </a:pPr>
            <a:r>
              <a:rPr lang="en" sz="1400"/>
              <a:t>Enterprise: 50+ </a:t>
            </a:r>
            <a:endParaRPr sz="1400"/>
          </a:p>
        </p:txBody>
      </p:sp>
      <p:sp>
        <p:nvSpPr>
          <p:cNvPr id="1236" name="Google Shape;1236;p72"/>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Recommended </a:t>
            </a:r>
            <a:r>
              <a:rPr lang="en" sz="1400"/>
              <a:t>configuration</a:t>
            </a:r>
            <a:r>
              <a:rPr lang="en" sz="1400"/>
              <a:t> changes to block brute force attacks: </a:t>
            </a:r>
            <a:endParaRPr sz="1400"/>
          </a:p>
          <a:p>
            <a:pPr indent="0" lvl="0" marL="0" rtl="0" algn="l">
              <a:spcBef>
                <a:spcPts val="0"/>
              </a:spcBef>
              <a:spcAft>
                <a:spcPts val="0"/>
              </a:spcAft>
              <a:buNone/>
            </a:pPr>
            <a:r>
              <a:rPr lang="en" sz="1400"/>
              <a:t>Limit user access for five minutes after three failed login attempts. </a:t>
            </a:r>
            <a:endParaRPr sz="1400"/>
          </a:p>
          <a:p>
            <a:pPr indent="0" lvl="0" marL="0" rtl="0" algn="l">
              <a:spcBef>
                <a:spcPts val="0"/>
              </a:spcBef>
              <a:spcAft>
                <a:spcPts val="0"/>
              </a:spcAft>
              <a:buNone/>
            </a:pPr>
            <a:r>
              <a:rPr lang="en" sz="1400"/>
              <a:t>Integrate a captcha or 2FA</a:t>
            </a:r>
            <a:endParaRPr sz="1400"/>
          </a:p>
          <a:p>
            <a:pPr indent="0" lvl="0" marL="0" rtl="0" algn="l">
              <a:spcBef>
                <a:spcPts val="0"/>
              </a:spcBef>
              <a:spcAft>
                <a:spcPts val="0"/>
              </a:spcAft>
              <a:buNone/>
            </a:pPr>
            <a:r>
              <a:rPr lang="en" sz="1400"/>
              <a:t>Password complexity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Solution: </a:t>
            </a:r>
            <a:endParaRPr sz="1400"/>
          </a:p>
          <a:p>
            <a:pPr indent="0" lvl="0" marL="0" rtl="0" algn="l">
              <a:spcBef>
                <a:spcPts val="0"/>
              </a:spcBef>
              <a:spcAft>
                <a:spcPts val="0"/>
              </a:spcAft>
              <a:buNone/>
            </a:pPr>
            <a:r>
              <a:rPr lang="en" sz="1400"/>
              <a:t>Blacklists IPs that trigger alerts in the future.</a:t>
            </a:r>
            <a:endParaRPr sz="1400"/>
          </a:p>
          <a:p>
            <a:pPr indent="0" lvl="0" marL="0" rtl="0" algn="l">
              <a:spcBef>
                <a:spcPts val="0"/>
              </a:spcBef>
              <a:spcAft>
                <a:spcPts val="0"/>
              </a:spcAft>
              <a:buNone/>
            </a:pPr>
            <a:r>
              <a:rPr lang="en" sz="1400"/>
              <a:t>Review group policy for authentication (windows)</a:t>
            </a:r>
            <a:endParaRPr sz="1400"/>
          </a:p>
          <a:p>
            <a:pPr indent="0" lvl="0" marL="0" rtl="0" algn="l">
              <a:spcBef>
                <a:spcPts val="0"/>
              </a:spcBef>
              <a:spcAft>
                <a:spcPts val="0"/>
              </a:spcAft>
              <a:buNone/>
            </a:pPr>
            <a:r>
              <a:rPr lang="en" sz="1400"/>
              <a:t>Configure the authentication policies to monitor and block multiple failed login from the same user. </a:t>
            </a:r>
            <a:endParaRPr sz="1400"/>
          </a:p>
          <a:p>
            <a:pPr indent="0" lvl="0" marL="0" rtl="0" algn="l">
              <a:spcBef>
                <a:spcPts val="0"/>
              </a:spcBef>
              <a:spcAft>
                <a:spcPts val="0"/>
              </a:spcAft>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42" name="Google Shape;1242;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3" name="Google Shape;1243;p73"/>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access to this directory?</a:t>
            </a:r>
            <a:endParaRPr sz="1400"/>
          </a:p>
          <a:p>
            <a:pPr indent="0" lvl="0" marL="0" rtl="0" algn="l">
              <a:spcBef>
                <a:spcPts val="0"/>
              </a:spcBef>
              <a:spcAft>
                <a:spcPts val="0"/>
              </a:spcAft>
              <a:buNone/>
            </a:pPr>
            <a:r>
              <a:rPr lang="en" sz="1400"/>
              <a:t>Alerts should be triggered anytime a foreign IP is trying to access these folders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0" lvl="0" marL="0" rtl="0" algn="l">
              <a:spcBef>
                <a:spcPts val="0"/>
              </a:spcBef>
              <a:spcAft>
                <a:spcPts val="0"/>
              </a:spcAft>
              <a:buNone/>
            </a:pPr>
            <a:r>
              <a:rPr lang="en" sz="1400"/>
              <a:t>Threshold should be set greater than 0 which will trigger the alert as capstone does not want external IPs connecting to the WebDAV directory.</a:t>
            </a:r>
            <a:endParaRPr sz="1400"/>
          </a:p>
        </p:txBody>
      </p:sp>
      <p:sp>
        <p:nvSpPr>
          <p:cNvPr id="1244" name="Google Shape;1244;p73"/>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control access?</a:t>
            </a:r>
            <a:endParaRPr sz="1400"/>
          </a:p>
          <a:p>
            <a:pPr indent="0" lvl="0" marL="0" rtl="0" algn="l">
              <a:spcBef>
                <a:spcPts val="0"/>
              </a:spcBef>
              <a:spcAft>
                <a:spcPts val="0"/>
              </a:spcAft>
              <a:buNone/>
            </a:pPr>
            <a:r>
              <a:rPr lang="en" sz="1400"/>
              <a:t>Restrict the IPs that can </a:t>
            </a:r>
            <a:r>
              <a:rPr lang="en" sz="1400"/>
              <a:t>access</a:t>
            </a:r>
            <a:r>
              <a:rPr lang="en" sz="1400"/>
              <a:t> this directory. </a:t>
            </a:r>
            <a:endParaRPr sz="1400"/>
          </a:p>
          <a:p>
            <a:pPr indent="0" lvl="0" marL="0" rtl="0" algn="l">
              <a:spcBef>
                <a:spcPts val="0"/>
              </a:spcBef>
              <a:spcAft>
                <a:spcPts val="0"/>
              </a:spcAft>
              <a:buNone/>
            </a:pPr>
            <a:r>
              <a:rPr lang="en" sz="1400"/>
              <a:t>No connection should be allowed through port 80 to the WebDAV folder.</a:t>
            </a:r>
            <a:endParaRPr sz="1400"/>
          </a:p>
          <a:p>
            <a:pPr indent="0" lvl="0" marL="0" rtl="0" algn="l">
              <a:spcBef>
                <a:spcPts val="0"/>
              </a:spcBef>
              <a:spcAft>
                <a:spcPts val="0"/>
              </a:spcAft>
              <a:buNone/>
            </a:pPr>
            <a:r>
              <a:rPr lang="en" sz="1400"/>
              <a:t>Create a </a:t>
            </a:r>
            <a:r>
              <a:rPr lang="en" sz="1400"/>
              <a:t>firewall rule to allow whitelist IP address to access WebDAV directory. </a:t>
            </a:r>
            <a:r>
              <a:rPr lang="en" sz="1400"/>
              <a:t>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Solution: </a:t>
            </a:r>
            <a:endParaRPr sz="1400"/>
          </a:p>
          <a:p>
            <a:pPr indent="0" lvl="0" marL="0" rtl="0" algn="l">
              <a:spcBef>
                <a:spcPts val="0"/>
              </a:spcBef>
              <a:spcAft>
                <a:spcPts val="0"/>
              </a:spcAft>
              <a:buClr>
                <a:schemeClr val="dk1"/>
              </a:buClr>
              <a:buSzPts val="1100"/>
              <a:buFont typeface="Arial"/>
              <a:buNone/>
            </a:pPr>
            <a:r>
              <a:rPr lang="en" sz="1400"/>
              <a:t>Implement 2FA authentication. </a:t>
            </a:r>
            <a:endParaRPr sz="1400"/>
          </a:p>
          <a:p>
            <a:pPr indent="0" lvl="0" marL="0" rtl="0" algn="l">
              <a:spcBef>
                <a:spcPts val="0"/>
              </a:spcBef>
              <a:spcAft>
                <a:spcPts val="0"/>
              </a:spcAft>
              <a:buClr>
                <a:schemeClr val="dk1"/>
              </a:buClr>
              <a:buSzPts val="1100"/>
              <a:buFont typeface="Arial"/>
              <a:buNone/>
            </a:pPr>
            <a:r>
              <a:rPr lang="en" sz="1400"/>
              <a:t>Block port 80 </a:t>
            </a:r>
            <a:r>
              <a:rPr lang="en" sz="1400"/>
              <a:t>access</a:t>
            </a:r>
            <a:r>
              <a:rPr lang="en" sz="1400"/>
              <a:t> to WebDAV directory. </a:t>
            </a:r>
            <a:endParaRPr sz="1400"/>
          </a:p>
          <a:p>
            <a:pPr indent="0" lvl="0" marL="0" rtl="0" algn="l">
              <a:spcBef>
                <a:spcPts val="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  </a:t>
            </a:r>
            <a:endParaRPr/>
          </a:p>
        </p:txBody>
      </p:sp>
      <p:sp>
        <p:nvSpPr>
          <p:cNvPr id="1250" name="Google Shape;1250;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1" name="Google Shape;1251;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t>Trigger alarm upon </a:t>
            </a:r>
            <a:r>
              <a:rPr lang="en"/>
              <a:t>remote</a:t>
            </a:r>
            <a:r>
              <a:rPr lang="en"/>
              <a:t> file upload file upload to a web server. Set alerts for any .php or .exe files that are being uploaded to server. Restrict access to certain IP addresses, trigger alert if any foreign external/unknown IP address is accessing the host.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Threshold should be 1, before alert is triggered. Scripts may have many files extensions or be hidden within other files, thus any files upload is suspicious. 	</a:t>
            </a:r>
            <a:endParaRPr/>
          </a:p>
        </p:txBody>
      </p:sp>
      <p:sp>
        <p:nvSpPr>
          <p:cNvPr id="1252" name="Google Shape;1252;p74"/>
          <p:cNvSpPr txBox="1"/>
          <p:nvPr>
            <p:ph idx="3" type="subTitle"/>
          </p:nvPr>
        </p:nvSpPr>
        <p:spPr>
          <a:xfrm>
            <a:off x="468475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t>Remove the ability to upload any files to directory via the web. </a:t>
            </a:r>
            <a:endParaRPr/>
          </a:p>
          <a:p>
            <a:pPr indent="0" lvl="0" marL="0" rtl="0" algn="l">
              <a:spcBef>
                <a:spcPts val="0"/>
              </a:spcBef>
              <a:spcAft>
                <a:spcPts val="0"/>
              </a:spcAft>
              <a:buNone/>
            </a:pPr>
            <a:r>
              <a:rPr lang="en"/>
              <a:t>Allow only whitelist IPs write permission. </a:t>
            </a:r>
            <a:endParaRPr/>
          </a:p>
          <a:p>
            <a:pPr indent="0" lvl="0" marL="0" rtl="0" algn="l">
              <a:spcBef>
                <a:spcPts val="0"/>
              </a:spcBef>
              <a:spcAft>
                <a:spcPts val="0"/>
              </a:spcAft>
              <a:buNone/>
            </a:pPr>
            <a:r>
              <a:rPr lang="en"/>
              <a:t>Enabling a signature on the IPs that detects and drops traffic with known Web Shell exploits.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Solution. </a:t>
            </a:r>
            <a:endParaRPr/>
          </a:p>
          <a:p>
            <a:pPr indent="0" lvl="0" marL="0" rtl="0" algn="l">
              <a:spcBef>
                <a:spcPts val="0"/>
              </a:spcBef>
              <a:spcAft>
                <a:spcPts val="0"/>
              </a:spcAft>
              <a:buNone/>
            </a:pPr>
            <a:r>
              <a:rPr lang="en"/>
              <a:t>File content validation: block files that contain scripts. </a:t>
            </a:r>
            <a:endParaRPr/>
          </a:p>
          <a:p>
            <a:pPr indent="0" lvl="0" marL="0" rtl="0" algn="l">
              <a:spcBef>
                <a:spcPts val="0"/>
              </a:spcBef>
              <a:spcAft>
                <a:spcPts val="0"/>
              </a:spcAft>
              <a:buNone/>
            </a:pPr>
            <a:r>
              <a:rPr lang="en"/>
              <a:t>Deny all uploads, ( no write permissions - read only) </a:t>
            </a:r>
            <a:endParaRPr/>
          </a:p>
          <a:p>
            <a:pPr indent="0" lvl="0" marL="0" rtl="0" algn="l">
              <a:spcBef>
                <a:spcPts val="0"/>
              </a:spcBef>
              <a:spcAft>
                <a:spcPts val="0"/>
              </a:spcAft>
              <a:buNone/>
            </a:pPr>
            <a:r>
              <a:rPr lang="en"/>
              <a:t>Deny  .php file extension upload attempts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58" name="Google Shape;1258;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9" name="Google Shape;1259;p75"/>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file uploads? </a:t>
            </a:r>
            <a:endParaRPr sz="1400"/>
          </a:p>
          <a:p>
            <a:pPr indent="0" lvl="0" marL="0" rtl="0" algn="l">
              <a:spcBef>
                <a:spcPts val="0"/>
              </a:spcBef>
              <a:spcAft>
                <a:spcPts val="0"/>
              </a:spcAft>
              <a:buClr>
                <a:schemeClr val="dk1"/>
              </a:buClr>
              <a:buSzPts val="1100"/>
              <a:buFont typeface="Arial"/>
              <a:buNone/>
            </a:pPr>
            <a:r>
              <a:rPr lang="en">
                <a:solidFill>
                  <a:schemeClr val="dk1"/>
                </a:solidFill>
              </a:rPr>
              <a:t>Trigger alarm upon remote file upload file upload to a web server. Set alerts for any .php or .exe files that are being uploaded to server. Restrict access to certain IP addresses, trigger alert if any foreign external/unknown IP address is accessing the host. </a:t>
            </a:r>
            <a:endParaRPr>
              <a:solidFill>
                <a:schemeClr val="dk1"/>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0" lvl="0" marL="0" rtl="0" algn="l">
              <a:spcBef>
                <a:spcPts val="0"/>
              </a:spcBef>
              <a:spcAft>
                <a:spcPts val="0"/>
              </a:spcAft>
              <a:buClr>
                <a:schemeClr val="dk1"/>
              </a:buClr>
              <a:buSzPts val="1100"/>
              <a:buFont typeface="Arial"/>
              <a:buNone/>
            </a:pPr>
            <a:r>
              <a:rPr lang="en" sz="1400"/>
              <a:t> </a:t>
            </a:r>
            <a:r>
              <a:rPr lang="en">
                <a:solidFill>
                  <a:schemeClr val="dk1"/>
                </a:solidFill>
              </a:rPr>
              <a:t>Threshold should be 1, before alert is triggered. Scripts may have many files extensions or be hidden within other files, thus any files upload is suspicious.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260" name="Google Shape;1260;p75"/>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file uploads? </a:t>
            </a:r>
            <a:endParaRPr sz="1400"/>
          </a:p>
          <a:p>
            <a:pPr indent="0" lvl="0" marL="0" rtl="0" algn="l">
              <a:spcBef>
                <a:spcPts val="0"/>
              </a:spcBef>
              <a:spcAft>
                <a:spcPts val="0"/>
              </a:spcAft>
              <a:buNone/>
            </a:pPr>
            <a:r>
              <a:rPr lang="en" sz="1400"/>
              <a:t> </a:t>
            </a:r>
            <a:r>
              <a:rPr lang="en">
                <a:solidFill>
                  <a:schemeClr val="dk1"/>
                </a:solidFill>
              </a:rPr>
              <a:t>Remove the ability to upload any files to directory via the web.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Allow only whitelist IPs write permission.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Enabling a signature on the IPs that detects and drops traffic with known Web Shell exploits.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Describe the solution. </a:t>
            </a:r>
            <a:endParaRPr sz="1400"/>
          </a:p>
          <a:p>
            <a:pPr indent="0" lvl="0" marL="0" rtl="0" algn="l">
              <a:spcBef>
                <a:spcPts val="0"/>
              </a:spcBef>
              <a:spcAft>
                <a:spcPts val="0"/>
              </a:spcAft>
              <a:buClr>
                <a:schemeClr val="dk1"/>
              </a:buClr>
              <a:buSzPts val="1100"/>
              <a:buFont typeface="Arial"/>
              <a:buNone/>
            </a:pPr>
            <a:r>
              <a:rPr lang="en">
                <a:solidFill>
                  <a:schemeClr val="dk1"/>
                </a:solidFill>
              </a:rPr>
              <a:t>File content validation: block files that contain scripts.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Deny all uploads, ( no write permissions - read only)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Deny  .php file extension upload attempts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Autofit/>
          </a:bodyPr>
          <a:lstStyle/>
          <a:p>
            <a:pPr indent="0" lvl="0" marL="0" marR="0" rtl="0" algn="l">
              <a:lnSpc>
                <a:spcPct val="100000"/>
              </a:lnSpc>
              <a:spcBef>
                <a:spcPts val="0"/>
              </a:spcBef>
              <a:spcAft>
                <a:spcPts val="0"/>
              </a:spcAft>
              <a:buNone/>
            </a:pPr>
            <a:r>
              <a:t/>
            </a:r>
            <a:endParaRPr b="1" sz="1800"/>
          </a:p>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058" name="Google Shape;1058;p5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Range:192.168.1.0/24	</a:t>
            </a:r>
            <a:endParaRPr/>
          </a:p>
          <a:p>
            <a:pPr indent="0" lvl="0" marL="0" rtl="0" algn="l">
              <a:spcBef>
                <a:spcPts val="0"/>
              </a:spcBef>
              <a:spcAft>
                <a:spcPts val="0"/>
              </a:spcAft>
              <a:buClr>
                <a:schemeClr val="dk1"/>
              </a:buClr>
              <a:buSzPts val="1100"/>
              <a:buFont typeface="Arial"/>
              <a:buNone/>
            </a:pPr>
            <a:r>
              <a:rPr lang="en"/>
              <a:t>Netmask:255.255.255.0</a:t>
            </a:r>
            <a:endParaRPr/>
          </a:p>
          <a:p>
            <a:pPr indent="0" lvl="0" marL="0" rtl="0" algn="l">
              <a:spcBef>
                <a:spcPts val="0"/>
              </a:spcBef>
              <a:spcAft>
                <a:spcPts val="0"/>
              </a:spcAft>
              <a:buClr>
                <a:schemeClr val="dk1"/>
              </a:buClr>
              <a:buSzPts val="1100"/>
              <a:buFont typeface="Arial"/>
              <a:buNone/>
            </a:pPr>
            <a:r>
              <a:rPr lang="en"/>
              <a:t>Gateway:192.168.1.1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IPv4:192.168.1.1</a:t>
            </a:r>
            <a:endParaRPr/>
          </a:p>
          <a:p>
            <a:pPr indent="0" lvl="0" marL="0" rtl="0" algn="l">
              <a:spcBef>
                <a:spcPts val="0"/>
              </a:spcBef>
              <a:spcAft>
                <a:spcPts val="0"/>
              </a:spcAft>
              <a:buClr>
                <a:schemeClr val="dk1"/>
              </a:buClr>
              <a:buSzPts val="1100"/>
              <a:buFont typeface="Arial"/>
              <a:buNone/>
            </a:pPr>
            <a:r>
              <a:rPr lang="en"/>
              <a:t>OS:WINDOWS</a:t>
            </a:r>
            <a:endParaRPr/>
          </a:p>
          <a:p>
            <a:pPr indent="0" lvl="0" marL="0" rtl="0" algn="l">
              <a:spcBef>
                <a:spcPts val="0"/>
              </a:spcBef>
              <a:spcAft>
                <a:spcPts val="0"/>
              </a:spcAft>
              <a:buClr>
                <a:schemeClr val="dk1"/>
              </a:buClr>
              <a:buSzPts val="1100"/>
              <a:buFont typeface="Arial"/>
              <a:buNone/>
            </a:pPr>
            <a:r>
              <a:rPr lang="en"/>
              <a:t>Hostname:HYPER V</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IPv4:192.168.1.100</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192.168.1.105</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Hostname:CAPSTONE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IPv4:192.168.1.90</a:t>
            </a:r>
            <a:endParaRPr/>
          </a:p>
          <a:p>
            <a:pPr indent="0" lvl="0" marL="0" rtl="0" algn="l">
              <a:spcBef>
                <a:spcPts val="0"/>
              </a:spcBef>
              <a:spcAft>
                <a:spcPts val="0"/>
              </a:spcAft>
              <a:buClr>
                <a:schemeClr val="dk1"/>
              </a:buClr>
              <a:buSzPts val="1100"/>
              <a:buFont typeface="Arial"/>
              <a:buNone/>
            </a:pPr>
            <a:r>
              <a:rPr lang="en"/>
              <a:t>OS:KALI LINUX</a:t>
            </a:r>
            <a:endParaRPr/>
          </a:p>
          <a:p>
            <a:pPr indent="0" lvl="0" marL="0" rtl="0" algn="l">
              <a:spcBef>
                <a:spcPts val="0"/>
              </a:spcBef>
              <a:spcAft>
                <a:spcPts val="0"/>
              </a:spcAft>
              <a:buClr>
                <a:schemeClr val="dk1"/>
              </a:buClr>
              <a:buSzPts val="1100"/>
              <a:buFont typeface="Arial"/>
              <a:buNone/>
            </a:pPr>
            <a:r>
              <a:rPr lang="en"/>
              <a:t>Hostname:KALI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9" name="Google Shape;1059;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60" name="Google Shape;1060;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1" name="Google Shape;1061;p57"/>
          <p:cNvPicPr preferRelativeResize="0"/>
          <p:nvPr/>
        </p:nvPicPr>
        <p:blipFill>
          <a:blip r:embed="rId3">
            <a:alphaModFix/>
          </a:blip>
          <a:stretch>
            <a:fillRect/>
          </a:stretch>
        </p:blipFill>
        <p:spPr>
          <a:xfrm>
            <a:off x="383550" y="1011050"/>
            <a:ext cx="6303625" cy="3784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7" name="Google Shape;1067;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8" name="Google Shape;1068;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9" name="Google Shape;1069;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5" name="Google Shape;107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6" name="Google Shape;1076;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7" name="Google Shape;1077;p59"/>
          <p:cNvGraphicFramePr/>
          <p:nvPr/>
        </p:nvGraphicFramePr>
        <p:xfrm>
          <a:off x="419800" y="1198750"/>
          <a:ext cx="3000000" cy="3000000"/>
        </p:xfrm>
        <a:graphic>
          <a:graphicData uri="http://schemas.openxmlformats.org/drawingml/2006/table">
            <a:tbl>
              <a:tblPr>
                <a:noFill/>
                <a:tableStyleId>{A4432C50-4A96-465F-BDCF-8DE29C8C4429}</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Attacker machine. This is used in finding vulnerabilities otherwise known as the Red Team attacker machine.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Victim machine.  This is the machine which is using the apache. (vulnerable server)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 SERVER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is used in recording logs/activities on the victim machine. Network monitoring machine which runs Kibana and logs data from 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HYPER V MANAGER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is the Hosts to the entire Network.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3" name="Google Shape;1083;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4" name="Google Shape;1084;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5" name="Google Shape;1085;p60"/>
          <p:cNvGraphicFramePr/>
          <p:nvPr/>
        </p:nvGraphicFramePr>
        <p:xfrm>
          <a:off x="467150" y="1201900"/>
          <a:ext cx="3000000" cy="3000000"/>
        </p:xfrm>
        <a:graphic>
          <a:graphicData uri="http://schemas.openxmlformats.org/drawingml/2006/table">
            <a:tbl>
              <a:tblPr>
                <a:noFill/>
                <a:tableStyleId>{A4432C50-4A96-465F-BDCF-8DE29C8C4429}</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rtl="0" algn="l">
                        <a:spcBef>
                          <a:spcPts val="0"/>
                        </a:spcBef>
                        <a:spcAft>
                          <a:spcPts val="0"/>
                        </a:spcAft>
                        <a:buNone/>
                      </a:pPr>
                      <a:r>
                        <a:rPr lang="en" sz="1200">
                          <a:latin typeface="Roboto"/>
                          <a:ea typeface="Roboto"/>
                          <a:cs typeface="Roboto"/>
                          <a:sym typeface="Roboto"/>
                        </a:rPr>
                        <a:t>Data Exposure: sensitive information on public web server, enumeration is not blocked.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Tools: nmap, dirb</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t>The web server for the public websites should not contain internal data, even if password is protected. If port 80 is left open, it will allow public access. Ports respond to ping; can check for open ports and service versions. </a:t>
                      </a:r>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a:t>Third parties can view information that should stay confidential known only to employees. Attackers are able to reveal leased IP addresses, view open ports and find hidden URL paths. </a:t>
                      </a:r>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Brute Force Passwords</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Tool: Hydra</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t>Sending many possible credentials to a login form </a:t>
                      </a:r>
                      <a:r>
                        <a:rPr lang="en"/>
                        <a:t>simultaneously</a:t>
                      </a:r>
                      <a:r>
                        <a:rPr lang="en"/>
                        <a:t> until a combination successfully logs in. </a:t>
                      </a:r>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a:t>Third parties can crack the password and access the account. Affects confidentiality and integrity of data. </a:t>
                      </a:r>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Unauthorized File Password: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a:t>Webdav allows anyone to write files to storage. ( it allows attackers to reveal the IP address and secret folder)</a:t>
                      </a:r>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a:t>Third parties can upload and run scripts on a private  server. Affects confidentiality and </a:t>
                      </a:r>
                      <a:r>
                        <a:rPr lang="en"/>
                        <a:t>integrity. Attackers are able to reveal the IP address, sensitive and secret folder. </a:t>
                      </a:r>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Remote Code Execution</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Unauthorized scripts can run on the servers. Memory buffer overflow allows attackers to spawn a shell.</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Provides access to file structure. Any command can be run. Affects confidentiality, integrity and availability.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a:t>
            </a:r>
            <a:r>
              <a:rPr lang="en"/>
              <a:t>[nmap</a:t>
            </a:r>
            <a:r>
              <a:rPr lang="en"/>
              <a:t> and Data Exposure.]</a:t>
            </a:r>
            <a:endParaRPr/>
          </a:p>
        </p:txBody>
      </p:sp>
      <p:sp>
        <p:nvSpPr>
          <p:cNvPr id="1091" name="Google Shape;1091;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2" name="Google Shape;1092;p61"/>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1"/>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Tools that was used  was the Nmap by running the command Nmap 192.168.1.100</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-Hydra</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Msfvenom</a:t>
            </a:r>
            <a:endParaRPr sz="1200">
              <a:latin typeface="Roboto"/>
              <a:ea typeface="Roboto"/>
              <a:cs typeface="Roboto"/>
              <a:sym typeface="Roboto"/>
            </a:endParaRPr>
          </a:p>
        </p:txBody>
      </p:sp>
      <p:grpSp>
        <p:nvGrpSpPr>
          <p:cNvPr id="1094" name="Google Shape;1094;p61"/>
          <p:cNvGrpSpPr/>
          <p:nvPr/>
        </p:nvGrpSpPr>
        <p:grpSpPr>
          <a:xfrm>
            <a:off x="457181" y="887903"/>
            <a:ext cx="533372" cy="533480"/>
            <a:chOff x="457200" y="1378813"/>
            <a:chExt cx="695400" cy="695450"/>
          </a:xfrm>
        </p:grpSpPr>
        <p:sp>
          <p:nvSpPr>
            <p:cNvPr id="1095" name="Google Shape;1095;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6" name="Google Shape;1096;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61"/>
          <p:cNvGrpSpPr/>
          <p:nvPr/>
        </p:nvGrpSpPr>
        <p:grpSpPr>
          <a:xfrm>
            <a:off x="3228956" y="887903"/>
            <a:ext cx="533372" cy="533480"/>
            <a:chOff x="457200" y="1378813"/>
            <a:chExt cx="695400" cy="695450"/>
          </a:xfrm>
        </p:grpSpPr>
        <p:sp>
          <p:nvSpPr>
            <p:cNvPr id="1098" name="Google Shape;1098;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9" name="Google Shape;1099;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61"/>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1"/>
          <p:cNvSpPr txBox="1"/>
          <p:nvPr/>
        </p:nvSpPr>
        <p:spPr>
          <a:xfrm>
            <a:off x="3562725" y="148057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I was able to determine that Port 80 was open on the </a:t>
            </a:r>
            <a:r>
              <a:rPr lang="en" sz="1200">
                <a:latin typeface="Roboto"/>
                <a:ea typeface="Roboto"/>
                <a:cs typeface="Roboto"/>
                <a:sym typeface="Roboto"/>
              </a:rPr>
              <a:t>victim's</a:t>
            </a:r>
            <a:r>
              <a:rPr lang="en" sz="1200">
                <a:latin typeface="Roboto"/>
                <a:ea typeface="Roboto"/>
                <a:cs typeface="Roboto"/>
                <a:sym typeface="Roboto"/>
              </a:rPr>
              <a:t> machine. </a:t>
            </a:r>
            <a:endParaRPr sz="1200">
              <a:latin typeface="Roboto"/>
              <a:ea typeface="Roboto"/>
              <a:cs typeface="Roboto"/>
              <a:sym typeface="Roboto"/>
            </a:endParaRPr>
          </a:p>
        </p:txBody>
      </p:sp>
      <p:grpSp>
        <p:nvGrpSpPr>
          <p:cNvPr id="1102" name="Google Shape;1102;p61"/>
          <p:cNvGrpSpPr/>
          <p:nvPr/>
        </p:nvGrpSpPr>
        <p:grpSpPr>
          <a:xfrm>
            <a:off x="6134081" y="888653"/>
            <a:ext cx="533372" cy="533480"/>
            <a:chOff x="457200" y="1378813"/>
            <a:chExt cx="695400" cy="695450"/>
          </a:xfrm>
        </p:grpSpPr>
        <p:sp>
          <p:nvSpPr>
            <p:cNvPr id="1103" name="Google Shape;1103;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4" name="Google Shape;1104;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61"/>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1"/>
          <p:cNvSpPr txBox="1"/>
          <p:nvPr/>
        </p:nvSpPr>
        <p:spPr>
          <a:xfrm>
            <a:off x="5666575" y="1421375"/>
            <a:ext cx="3574200" cy="331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07" name="Google Shape;1107;p61"/>
          <p:cNvPicPr preferRelativeResize="0"/>
          <p:nvPr/>
        </p:nvPicPr>
        <p:blipFill>
          <a:blip r:embed="rId3">
            <a:alphaModFix/>
          </a:blip>
          <a:stretch>
            <a:fillRect/>
          </a:stretch>
        </p:blipFill>
        <p:spPr>
          <a:xfrm>
            <a:off x="6478913" y="1710450"/>
            <a:ext cx="2273025" cy="210800"/>
          </a:xfrm>
          <a:prstGeom prst="rect">
            <a:avLst/>
          </a:prstGeom>
          <a:noFill/>
          <a:ln>
            <a:noFill/>
          </a:ln>
        </p:spPr>
      </p:pic>
      <p:pic>
        <p:nvPicPr>
          <p:cNvPr id="1108" name="Google Shape;1108;p61"/>
          <p:cNvPicPr preferRelativeResize="0"/>
          <p:nvPr/>
        </p:nvPicPr>
        <p:blipFill>
          <a:blip r:embed="rId4">
            <a:alphaModFix/>
          </a:blip>
          <a:stretch>
            <a:fillRect/>
          </a:stretch>
        </p:blipFill>
        <p:spPr>
          <a:xfrm>
            <a:off x="2027150" y="2691175"/>
            <a:ext cx="6614374" cy="2278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[File Upload Access]</a:t>
            </a:r>
            <a:endParaRPr/>
          </a:p>
        </p:txBody>
      </p:sp>
      <p:sp>
        <p:nvSpPr>
          <p:cNvPr id="1114" name="Google Shape;1114;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5" name="Google Shape;1115;p62"/>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2"/>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How did you exploit the vulnerability? Which tool (Nmap, etc.) or techniques (XSS, etc.) did you use?</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17" name="Google Shape;1117;p62"/>
          <p:cNvGrpSpPr/>
          <p:nvPr/>
        </p:nvGrpSpPr>
        <p:grpSpPr>
          <a:xfrm>
            <a:off x="457181" y="887903"/>
            <a:ext cx="533372" cy="533480"/>
            <a:chOff x="457200" y="1378813"/>
            <a:chExt cx="695400" cy="695450"/>
          </a:xfrm>
        </p:grpSpPr>
        <p:sp>
          <p:nvSpPr>
            <p:cNvPr id="1118" name="Google Shape;1118;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9" name="Google Shape;1119;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62"/>
          <p:cNvGrpSpPr/>
          <p:nvPr/>
        </p:nvGrpSpPr>
        <p:grpSpPr>
          <a:xfrm>
            <a:off x="3228956" y="887903"/>
            <a:ext cx="533372" cy="533480"/>
            <a:chOff x="457200" y="1378813"/>
            <a:chExt cx="695400" cy="695450"/>
          </a:xfrm>
        </p:grpSpPr>
        <p:sp>
          <p:nvSpPr>
            <p:cNvPr id="1121" name="Google Shape;1121;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2" name="Google Shape;1122;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3" name="Google Shape;1123;p62"/>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2"/>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What did the exploit achieve? For example: Did it grant you a user shell, root access, etc.?</a:t>
            </a:r>
            <a:endParaRPr sz="1200">
              <a:latin typeface="Roboto"/>
              <a:ea typeface="Roboto"/>
              <a:cs typeface="Roboto"/>
              <a:sym typeface="Roboto"/>
            </a:endParaRPr>
          </a:p>
        </p:txBody>
      </p:sp>
      <p:grpSp>
        <p:nvGrpSpPr>
          <p:cNvPr id="1125" name="Google Shape;1125;p62"/>
          <p:cNvGrpSpPr/>
          <p:nvPr/>
        </p:nvGrpSpPr>
        <p:grpSpPr>
          <a:xfrm>
            <a:off x="6134081" y="888653"/>
            <a:ext cx="533372" cy="533480"/>
            <a:chOff x="457200" y="1378813"/>
            <a:chExt cx="695400" cy="695450"/>
          </a:xfrm>
        </p:grpSpPr>
        <p:sp>
          <p:nvSpPr>
            <p:cNvPr id="1126" name="Google Shape;1126;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7" name="Google Shape;1127;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8" name="Google Shape;1128;p62"/>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2"/>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[INSERT: screenshot or command output illustrating the exploit.]</a:t>
            </a:r>
            <a:endParaRPr sz="1200">
              <a:latin typeface="Roboto"/>
              <a:ea typeface="Roboto"/>
              <a:cs typeface="Roboto"/>
              <a:sym typeface="Roboto"/>
            </a:endParaRPr>
          </a:p>
        </p:txBody>
      </p:sp>
      <p:pic>
        <p:nvPicPr>
          <p:cNvPr id="1130" name="Google Shape;1130;p62"/>
          <p:cNvPicPr preferRelativeResize="0"/>
          <p:nvPr/>
        </p:nvPicPr>
        <p:blipFill>
          <a:blip r:embed="rId3">
            <a:alphaModFix/>
          </a:blip>
          <a:stretch>
            <a:fillRect/>
          </a:stretch>
        </p:blipFill>
        <p:spPr>
          <a:xfrm>
            <a:off x="0" y="1480575"/>
            <a:ext cx="4044701" cy="2853128"/>
          </a:xfrm>
          <a:prstGeom prst="rect">
            <a:avLst/>
          </a:prstGeom>
          <a:noFill/>
          <a:ln>
            <a:noFill/>
          </a:ln>
        </p:spPr>
      </p:pic>
      <p:pic>
        <p:nvPicPr>
          <p:cNvPr id="1131" name="Google Shape;1131;p62"/>
          <p:cNvPicPr preferRelativeResize="0"/>
          <p:nvPr/>
        </p:nvPicPr>
        <p:blipFill>
          <a:blip r:embed="rId4">
            <a:alphaModFix/>
          </a:blip>
          <a:stretch>
            <a:fillRect/>
          </a:stretch>
        </p:blipFill>
        <p:spPr>
          <a:xfrm>
            <a:off x="4712625" y="637250"/>
            <a:ext cx="5805590" cy="45397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